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84" r:id="rId2"/>
    <p:sldId id="335" r:id="rId3"/>
    <p:sldId id="326" r:id="rId4"/>
    <p:sldId id="336" r:id="rId5"/>
    <p:sldId id="337" r:id="rId6"/>
    <p:sldId id="338" r:id="rId7"/>
    <p:sldId id="339" r:id="rId8"/>
    <p:sldId id="340" r:id="rId9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DF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9F724D-9FBE-402F-A5F7-80C191237F04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D8BE5-054D-4BA7-B4CF-E5643D8D38B9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408505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65C56-DD2C-4052-B80C-8B4FB6BE7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F9176-D81C-4E24-B983-7F0AD1BABA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30033-5EAE-43D5-BDCD-ECED28DA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56A6E-D724-484F-81E1-60294F0E2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3369C-14F4-43D3-AFB0-F033B20F9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0440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13B93-F6D6-4481-ABBE-B1F49A37D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44CB0A-C912-45C4-80BD-40DF87EEF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424C39-D8E1-4C27-A55D-41699D66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658E9-70AB-45D4-B9ED-589C60024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B8E28-B7EB-484E-877D-5A5723463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46678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B2248D-BE87-46B5-B918-47EA73EDD0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F7585-BC6A-46C6-929D-9624211355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DA5BD-DB81-4F78-AA4A-1C230E4D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1EB2A-E0BC-481C-84D6-723046061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EAB41-BA65-4ABC-BCB9-762C99991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89579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C34D-7866-4496-9DF8-A3EAD0023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2CFC8-5F2B-4E85-B3D5-8877B12EC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880A9-8924-490A-9845-7EAE7AD61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45632-7E6F-430D-9B18-9B76AD0DB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636E3-59E4-49F8-B0EA-44AF9E99F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74843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58089-5CE9-42B7-B14E-C05368412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BC376-A1BB-4406-A0BC-AC4AA6D15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65FF3-480A-4BFA-A0FC-7D61C08E0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9A126-8216-47B8-8D63-D8161016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FB3AB-E747-4BCA-8CB7-4B55658D7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26320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13715-2D2B-415D-8EE9-F5E70710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01733-9B03-4DB4-B8DB-ABE8F78482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162D9-D2E9-4E80-A4FF-BA4D059AA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375636-C805-4409-8513-1904BF4FA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E0EFF-9110-4E84-A085-CC42538BA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298C1-FDF9-4EFE-BCB4-7A1D34C39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339873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DEC09-1691-42AD-AD7A-7494AAC84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A1053-E5FF-4B81-8257-2374D7A34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FF0907-C6E8-4051-A393-4B3CACEBD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E0CCD9-B45F-439C-80A4-EEB7C7182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D71CA9-94C4-466C-84A3-9678C8ACBC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4C2EFE-BDEF-4D90-BC80-F5378CC0E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DBF6F3-BC19-4D41-8359-9A1ABD935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3CC38B-6568-4C01-A3CB-39AC7434F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4717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FE617-A5CD-4B26-B8FB-100C016D7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76028-688F-4471-B637-3A3477E69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8C5F33-1AD8-4B5B-BCF6-BA853D207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40FDB-91A6-461F-A8F8-41AF391F6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9849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4144E1-9467-4E72-B3EE-436BFEF72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F5B880-6BAF-479F-9BF9-77A33E7EA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91A15A-AB37-4EF0-B07E-148765699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31387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3718D-25EE-4EF8-9E5E-F45101D9E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1CB8A-5002-48DE-9011-BA2115091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C77CA-651E-46AB-AF7A-B0877632F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74B8D-FFE6-455D-9C05-5B7650B72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5BC58-3E77-4ACE-8DBB-BD8D46FD1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7454F-7DEE-43CD-B32D-FAD353C2F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13627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E917F-58F8-45C7-9BCE-7F5AF500F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4EC797-1505-482F-BE56-D3CC9F7D50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CEA90E-555E-493A-BCF8-5819F6E69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5F4EE-41AB-497D-9F95-955E26398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4A60E6-49DD-4AC4-88E2-1AF789BFC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7844D-5B2F-45C8-87A0-692F537D3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206935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42F402-2F66-4DF7-BA60-9BC8DB301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5EBF0-B53C-4ACC-8530-92250931D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C36C1-604E-4524-B0B8-2D70E3F479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745D8-E501-44D9-A0EF-32E1104563F3}" type="datetimeFigureOut">
              <a:rPr lang="en-PK" smtClean="0"/>
              <a:t>01/16/2023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105F8-16B4-465B-969E-81C950EB7A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C1745-D88A-4279-AD39-3264A0F5FC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76878-E590-4E2A-844E-054249062676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28509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2017" y="263857"/>
            <a:ext cx="8915400" cy="877570"/>
          </a:xfrm>
        </p:spPr>
        <p:txBody>
          <a:bodyPr>
            <a:noAutofit/>
          </a:bodyPr>
          <a:lstStyle/>
          <a:p>
            <a:pPr algn="ctr"/>
            <a:r>
              <a:rPr lang="en-US" sz="3000" b="1" u="sng" cap="all" dirty="0"/>
              <a:t>Eye tracking and ITS  effects on brain while comprehending Programming</a:t>
            </a:r>
            <a:endParaRPr lang="en-US" sz="3000" b="1" u="sng" dirty="0"/>
          </a:p>
        </p:txBody>
      </p:sp>
      <p:sp>
        <p:nvSpPr>
          <p:cNvPr id="12" name="Date Placeholder 10">
            <a:extLst>
              <a:ext uri="{FF2B5EF4-FFF2-40B4-BE49-F238E27FC236}">
                <a16:creationId xmlns:a16="http://schemas.microsoft.com/office/drawing/2014/main" id="{E2E094B4-B821-4F53-992B-E82C4E125F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7783" y="6356350"/>
            <a:ext cx="2133600" cy="365125"/>
          </a:xfrm>
        </p:spPr>
        <p:txBody>
          <a:bodyPr/>
          <a:lstStyle/>
          <a:p>
            <a:fld id="{A02F9DD3-D22E-42CA-99F3-1F608F546462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Eye Tracking Presentation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9033432" y="6335798"/>
            <a:ext cx="2743200" cy="365125"/>
          </a:xfrm>
        </p:spPr>
        <p:txBody>
          <a:bodyPr/>
          <a:lstStyle/>
          <a:p>
            <a:fld id="{21BAB6EE-EAEA-4561-8880-8DF9D3AB286A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5052" y="3429000"/>
            <a:ext cx="115418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 algn="ctr"/>
            <a:r>
              <a:rPr lang="en-US" sz="2000" dirty="0">
                <a:sym typeface="+mn-ea"/>
              </a:rPr>
              <a:t>Abdul Wasay Sardar</a:t>
            </a:r>
          </a:p>
        </p:txBody>
      </p:sp>
      <p:sp>
        <p:nvSpPr>
          <p:cNvPr id="9" name="Rectangle 8"/>
          <p:cNvSpPr/>
          <p:nvPr/>
        </p:nvSpPr>
        <p:spPr>
          <a:xfrm>
            <a:off x="11887200" y="0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51192" y="93650"/>
            <a:ext cx="8229600" cy="1143000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64937" y="1569818"/>
            <a:ext cx="11571146" cy="5151657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500" dirty="0"/>
              <a:t>Introduction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500" dirty="0"/>
              <a:t>fMRI Previous work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500" dirty="0"/>
              <a:t>Text Comprehension Test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500" dirty="0"/>
              <a:t>Conclusions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500" dirty="0"/>
              <a:t>References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2150" y="6356350"/>
            <a:ext cx="2743200" cy="365125"/>
          </a:xfrm>
        </p:spPr>
        <p:txBody>
          <a:bodyPr/>
          <a:lstStyle/>
          <a:p>
            <a:fld id="{82F3B5DC-F211-4E27-AB1C-921E47333A79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Eye Tracking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1236" y="6356350"/>
            <a:ext cx="2743200" cy="365125"/>
          </a:xfrm>
        </p:spPr>
        <p:txBody>
          <a:bodyPr/>
          <a:lstStyle/>
          <a:p>
            <a:fld id="{21BAB6EE-EAEA-4561-8880-8DF9D3AB286A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83683" y="0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-6096" y="-11723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9"/>
          <p:cNvSpPr txBox="1"/>
          <p:nvPr/>
        </p:nvSpPr>
        <p:spPr>
          <a:xfrm>
            <a:off x="152399" y="5718683"/>
            <a:ext cx="12036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</a:t>
            </a:r>
            <a:r>
              <a:rPr lang="en-US" sz="4400" b="1" u="sng" dirty="0">
                <a:solidFill>
                  <a:schemeClr val="tx2">
                    <a:lumMod val="75000"/>
                  </a:schemeClr>
                </a:solidFill>
              </a:rPr>
              <a:t>               </a:t>
            </a:r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                         _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2399" y="462280"/>
            <a:ext cx="1203608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                        _</a:t>
            </a:r>
          </a:p>
        </p:txBody>
      </p:sp>
    </p:spTree>
    <p:extLst>
      <p:ext uri="{BB962C8B-B14F-4D97-AF65-F5344CB8AC3E}">
        <p14:creationId xmlns:p14="http://schemas.microsoft.com/office/powerpoint/2010/main" val="4006072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98704" y="92484"/>
            <a:ext cx="8229600" cy="11430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22150" y="1204692"/>
            <a:ext cx="11571146" cy="5151657"/>
          </a:xfrm>
        </p:spPr>
        <p:txBody>
          <a:bodyPr>
            <a:noAutofit/>
          </a:bodyPr>
          <a:lstStyle/>
          <a:p>
            <a:pPr algn="just"/>
            <a:r>
              <a:rPr lang="en-US" sz="2000" dirty="0"/>
              <a:t>The connection between thinking and visual processes has a long history in psychology, predating the development of eye tracking equipment and neuroimaging techniques. </a:t>
            </a:r>
          </a:p>
          <a:p>
            <a:pPr algn="just"/>
            <a:r>
              <a:rPr lang="en-US" sz="2000" dirty="0"/>
              <a:t>when people search for (non-visual) information in long-term memory they make multiple eye movements analogous to those made when searching the environment visually, and when they focus on information in long-term memory they make very few eye movements just as happens when people focus on an object in the visual environment. </a:t>
            </a:r>
          </a:p>
          <a:p>
            <a:pPr algn="just"/>
            <a:r>
              <a:rPr lang="en-US" sz="2000" dirty="0"/>
              <a:t>the direction of a person’s gaze is generally a clear (though not </a:t>
            </a:r>
          </a:p>
          <a:p>
            <a:pPr marL="0" indent="0" algn="just">
              <a:buNone/>
            </a:pPr>
            <a:r>
              <a:rPr lang="en-US" sz="2000" dirty="0"/>
              <a:t>    perfect) indication of where attention is directed. </a:t>
            </a:r>
          </a:p>
          <a:p>
            <a:pPr algn="just"/>
            <a:r>
              <a:rPr lang="en-US" sz="2000" dirty="0"/>
              <a:t>When a person wants to attend to an object or spatial location </a:t>
            </a:r>
          </a:p>
          <a:p>
            <a:pPr marL="0" indent="0" algn="just">
              <a:buNone/>
            </a:pPr>
            <a:r>
              <a:rPr lang="en-US" sz="2000" dirty="0"/>
              <a:t>    she/he moves her/his eyes so that she can fixate on the object or</a:t>
            </a:r>
          </a:p>
          <a:p>
            <a:pPr marL="0" indent="0" algn="just">
              <a:buNone/>
            </a:pPr>
            <a:r>
              <a:rPr lang="en-US" sz="2000" dirty="0"/>
              <a:t>    location, and when a person’s eyes moves to an object or location </a:t>
            </a:r>
          </a:p>
          <a:p>
            <a:pPr marL="0" indent="0" algn="just">
              <a:buNone/>
            </a:pPr>
            <a:r>
              <a:rPr lang="en-US" sz="2000" dirty="0"/>
              <a:t>    attention usually moves too.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2150" y="6356350"/>
            <a:ext cx="2743200" cy="365125"/>
          </a:xfrm>
        </p:spPr>
        <p:txBody>
          <a:bodyPr/>
          <a:lstStyle/>
          <a:p>
            <a:fld id="{82F3B5DC-F211-4E27-AB1C-921E47333A79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Eye Tracking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1236" y="6356350"/>
            <a:ext cx="2743200" cy="365125"/>
          </a:xfrm>
        </p:spPr>
        <p:txBody>
          <a:bodyPr/>
          <a:lstStyle/>
          <a:p>
            <a:fld id="{21BAB6EE-EAEA-4561-8880-8DF9D3AB286A}" type="slidenum">
              <a:rPr lang="en-US" smtClean="0"/>
              <a:t>3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83683" y="0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-6096" y="-11723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9"/>
          <p:cNvSpPr txBox="1"/>
          <p:nvPr/>
        </p:nvSpPr>
        <p:spPr>
          <a:xfrm>
            <a:off x="152399" y="5718683"/>
            <a:ext cx="12036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</a:t>
            </a:r>
            <a:r>
              <a:rPr lang="en-US" sz="4400" b="1" u="sng" dirty="0">
                <a:solidFill>
                  <a:schemeClr val="tx2">
                    <a:lumMod val="75000"/>
                  </a:schemeClr>
                </a:solidFill>
              </a:rPr>
              <a:t>               </a:t>
            </a:r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                         _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2399" y="462280"/>
            <a:ext cx="1203608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                        _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081532-84A0-42DA-A815-ACD809A44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278" y="2944627"/>
            <a:ext cx="4357001" cy="27692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6D94766-21F0-4807-B93D-14D1EE7618C2}"/>
              </a:ext>
            </a:extLst>
          </p:cNvPr>
          <p:cNvSpPr/>
          <p:nvPr/>
        </p:nvSpPr>
        <p:spPr>
          <a:xfrm>
            <a:off x="7442278" y="5823620"/>
            <a:ext cx="49046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Fig: </a:t>
            </a: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Brain areas that control eye movements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262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98704" y="92484"/>
            <a:ext cx="8229600" cy="11430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22150" y="1204692"/>
            <a:ext cx="11571146" cy="5151657"/>
          </a:xfrm>
        </p:spPr>
        <p:txBody>
          <a:bodyPr>
            <a:noAutofit/>
          </a:bodyPr>
          <a:lstStyle/>
          <a:p>
            <a:pPr algn="just"/>
            <a:r>
              <a:rPr lang="en-US" sz="2000" dirty="0"/>
              <a:t>Visual perception occurs when the eyes retrieve information from the visual field. The process of choosing “what” to observe is selective. </a:t>
            </a:r>
          </a:p>
          <a:p>
            <a:pPr algn="just"/>
            <a:r>
              <a:rPr lang="en-US" sz="2000" dirty="0"/>
              <a:t>Our eyes do not have enough attention to focus on every object in the field and gather their information; therefore, we need to select what is important to process[1].</a:t>
            </a:r>
          </a:p>
          <a:p>
            <a:pPr algn="just"/>
            <a:r>
              <a:rPr lang="en-US" sz="2000" dirty="0"/>
              <a:t>‘looking at nothing’ and blinking are associated with reduced analysis of the external visual environment.</a:t>
            </a:r>
          </a:p>
          <a:p>
            <a:pPr algn="just"/>
            <a:r>
              <a:rPr lang="en-US" sz="2000" dirty="0"/>
              <a:t>Looking nowhere (blinking of eye) appears to indicate (and likely facilitate) a shift of attention from external to internal stimuli, which benefits creativity and problem solving by reducing the cognitive load and enhancing attention to internally evolving activation.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2150" y="6356350"/>
            <a:ext cx="2743200" cy="365125"/>
          </a:xfrm>
        </p:spPr>
        <p:txBody>
          <a:bodyPr/>
          <a:lstStyle/>
          <a:p>
            <a:fld id="{82F3B5DC-F211-4E27-AB1C-921E47333A79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Eye Tracking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1236" y="6356350"/>
            <a:ext cx="2743200" cy="365125"/>
          </a:xfrm>
        </p:spPr>
        <p:txBody>
          <a:bodyPr/>
          <a:lstStyle/>
          <a:p>
            <a:fld id="{21BAB6EE-EAEA-4561-8880-8DF9D3AB286A}" type="slidenum">
              <a:rPr lang="en-US" smtClean="0"/>
              <a:t>4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83683" y="0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-6096" y="-11723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9"/>
          <p:cNvSpPr txBox="1"/>
          <p:nvPr/>
        </p:nvSpPr>
        <p:spPr>
          <a:xfrm>
            <a:off x="152399" y="5718683"/>
            <a:ext cx="12036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</a:t>
            </a:r>
            <a:r>
              <a:rPr lang="en-US" sz="4400" b="1" u="sng" dirty="0">
                <a:solidFill>
                  <a:schemeClr val="tx2">
                    <a:lumMod val="75000"/>
                  </a:schemeClr>
                </a:solidFill>
              </a:rPr>
              <a:t>               </a:t>
            </a:r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                         _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2399" y="462280"/>
            <a:ext cx="1203608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                        _</a:t>
            </a:r>
          </a:p>
        </p:txBody>
      </p:sp>
    </p:spTree>
    <p:extLst>
      <p:ext uri="{BB962C8B-B14F-4D97-AF65-F5344CB8AC3E}">
        <p14:creationId xmlns:p14="http://schemas.microsoft.com/office/powerpoint/2010/main" val="1361890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98704" y="92484"/>
            <a:ext cx="8229600" cy="1143000"/>
          </a:xfrm>
        </p:spPr>
        <p:txBody>
          <a:bodyPr/>
          <a:lstStyle/>
          <a:p>
            <a:r>
              <a:rPr lang="en-US" dirty="0"/>
              <a:t>fMRI Previous work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22150" y="1204692"/>
            <a:ext cx="11571146" cy="5151657"/>
          </a:xfrm>
        </p:spPr>
        <p:txBody>
          <a:bodyPr>
            <a:noAutofit/>
          </a:bodyPr>
          <a:lstStyle/>
          <a:p>
            <a:pPr algn="just"/>
            <a:r>
              <a:rPr lang="en-US" sz="2000" dirty="0"/>
              <a:t>In a controlled experiment, we observed </a:t>
            </a:r>
            <a:r>
              <a:rPr lang="en-US" sz="2000" b="1" dirty="0"/>
              <a:t>17 participants </a:t>
            </a:r>
            <a:r>
              <a:rPr lang="en-US" sz="2000" dirty="0"/>
              <a:t>inside an fMRI scanner while they were comprehending short source-code snippets, which we contrasted with locating </a:t>
            </a:r>
            <a:r>
              <a:rPr lang="en-US" sz="2000" b="1" dirty="0"/>
              <a:t>syntax errors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/>
              <a:t>We found a clear, distinct activation pattern of five brain regions, which are related to </a:t>
            </a:r>
            <a:r>
              <a:rPr lang="en-US" sz="2000" b="1" dirty="0"/>
              <a:t>working memory, attention, and language processing</a:t>
            </a:r>
            <a:r>
              <a:rPr lang="en-US" sz="2000" dirty="0"/>
              <a:t>—all processes that fit well to our understanding of program comprehension[2].</a:t>
            </a:r>
          </a:p>
          <a:p>
            <a:pPr algn="just"/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2150" y="6356350"/>
            <a:ext cx="2743200" cy="365125"/>
          </a:xfrm>
        </p:spPr>
        <p:txBody>
          <a:bodyPr/>
          <a:lstStyle/>
          <a:p>
            <a:fld id="{82F3B5DC-F211-4E27-AB1C-921E47333A79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Eye Tracking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1236" y="6356350"/>
            <a:ext cx="2743200" cy="365125"/>
          </a:xfrm>
        </p:spPr>
        <p:txBody>
          <a:bodyPr/>
          <a:lstStyle/>
          <a:p>
            <a:fld id="{21BAB6EE-EAEA-4561-8880-8DF9D3AB286A}" type="slidenum">
              <a:rPr lang="en-US" smtClean="0"/>
              <a:t>5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83683" y="0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-6096" y="-11723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9"/>
          <p:cNvSpPr txBox="1"/>
          <p:nvPr/>
        </p:nvSpPr>
        <p:spPr>
          <a:xfrm>
            <a:off x="152399" y="5718683"/>
            <a:ext cx="12036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</a:t>
            </a:r>
            <a:r>
              <a:rPr lang="en-US" sz="4400" b="1" u="sng" dirty="0">
                <a:solidFill>
                  <a:schemeClr val="tx2">
                    <a:lumMod val="75000"/>
                  </a:schemeClr>
                </a:solidFill>
              </a:rPr>
              <a:t>               </a:t>
            </a:r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                         _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2399" y="462280"/>
            <a:ext cx="1203608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                        _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5E5F16-371E-49B7-A8D0-C72B831C1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4603" y="2923443"/>
            <a:ext cx="4487594" cy="272986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32FF5DE-4E01-49DB-81C3-C642B0F54463}"/>
              </a:ext>
            </a:extLst>
          </p:cNvPr>
          <p:cNvSpPr/>
          <p:nvPr/>
        </p:nvSpPr>
        <p:spPr>
          <a:xfrm>
            <a:off x="4482433" y="5832607"/>
            <a:ext cx="49046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Fig: </a:t>
            </a: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Workflow of fMRI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836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98704" y="92484"/>
            <a:ext cx="8229600" cy="1143000"/>
          </a:xfrm>
        </p:spPr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22150" y="1204692"/>
            <a:ext cx="11571146" cy="5151657"/>
          </a:xfrm>
        </p:spPr>
        <p:txBody>
          <a:bodyPr>
            <a:noAutofit/>
          </a:bodyPr>
          <a:lstStyle/>
          <a:p>
            <a:pPr algn="just"/>
            <a:r>
              <a:rPr lang="en-US" sz="2000" dirty="0"/>
              <a:t>Analysis of eye rection when reading and understanding programming </a:t>
            </a:r>
          </a:p>
          <a:p>
            <a:pPr algn="just"/>
            <a:r>
              <a:rPr lang="en-US" sz="2000" dirty="0"/>
              <a:t>Eye Blinking</a:t>
            </a:r>
          </a:p>
          <a:p>
            <a:pPr algn="just"/>
            <a:r>
              <a:rPr lang="en-US" sz="2000" dirty="0"/>
              <a:t>Eye pupil left movement</a:t>
            </a:r>
          </a:p>
          <a:p>
            <a:pPr algn="just"/>
            <a:r>
              <a:rPr lang="en-US" sz="2000" dirty="0"/>
              <a:t>Eye pupil right movement</a:t>
            </a:r>
          </a:p>
          <a:p>
            <a:pPr algn="just"/>
            <a:r>
              <a:rPr lang="en-US" sz="2000" b="1" dirty="0"/>
              <a:t>Eye Blinking </a:t>
            </a:r>
            <a:r>
              <a:rPr lang="en-US" sz="2000" dirty="0"/>
              <a:t>is appears to indicate (and likely facilitate) a shift of attention from external to internal stimuli, which benefits creativity and problem solving by reducing the cognitive load and </a:t>
            </a:r>
            <a:r>
              <a:rPr lang="en-US" sz="2000" b="1" dirty="0"/>
              <a:t>enhancing attention </a:t>
            </a:r>
            <a:r>
              <a:rPr lang="en-US" sz="2000" dirty="0"/>
              <a:t>to </a:t>
            </a:r>
            <a:r>
              <a:rPr lang="en-US" sz="2000" b="1" dirty="0"/>
              <a:t>internally evolving activation</a:t>
            </a:r>
            <a:r>
              <a:rPr lang="en-US" sz="2000" dirty="0"/>
              <a:t>.</a:t>
            </a:r>
          </a:p>
          <a:p>
            <a:pPr algn="just"/>
            <a:r>
              <a:rPr lang="en-US" sz="2000" dirty="0"/>
              <a:t>Eye pupil left and right movement indicates that participant reading program[3].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2150" y="6356350"/>
            <a:ext cx="2743200" cy="365125"/>
          </a:xfrm>
        </p:spPr>
        <p:txBody>
          <a:bodyPr/>
          <a:lstStyle/>
          <a:p>
            <a:fld id="{82F3B5DC-F211-4E27-AB1C-921E47333A79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Eye Tracking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1236" y="6356350"/>
            <a:ext cx="2743200" cy="365125"/>
          </a:xfrm>
        </p:spPr>
        <p:txBody>
          <a:bodyPr/>
          <a:lstStyle/>
          <a:p>
            <a:fld id="{21BAB6EE-EAEA-4561-8880-8DF9D3AB286A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83683" y="0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-6096" y="-11723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9"/>
          <p:cNvSpPr txBox="1"/>
          <p:nvPr/>
        </p:nvSpPr>
        <p:spPr>
          <a:xfrm>
            <a:off x="152399" y="5718683"/>
            <a:ext cx="12036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</a:t>
            </a:r>
            <a:r>
              <a:rPr lang="en-US" sz="4400" b="1" u="sng" dirty="0">
                <a:solidFill>
                  <a:schemeClr val="tx2">
                    <a:lumMod val="75000"/>
                  </a:schemeClr>
                </a:solidFill>
              </a:rPr>
              <a:t>               </a:t>
            </a:r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                         _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2399" y="462280"/>
            <a:ext cx="1203608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                        _</a:t>
            </a:r>
          </a:p>
        </p:txBody>
      </p:sp>
    </p:spTree>
    <p:extLst>
      <p:ext uri="{BB962C8B-B14F-4D97-AF65-F5344CB8AC3E}">
        <p14:creationId xmlns:p14="http://schemas.microsoft.com/office/powerpoint/2010/main" val="3292155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98704" y="92484"/>
            <a:ext cx="8229600" cy="1143000"/>
          </a:xfrm>
        </p:spPr>
        <p:txBody>
          <a:bodyPr/>
          <a:lstStyle/>
          <a:p>
            <a:r>
              <a:rPr lang="en-US" dirty="0"/>
              <a:t>Text Comprehension Test</a:t>
            </a:r>
          </a:p>
        </p:txBody>
      </p:sp>
      <p:pic>
        <p:nvPicPr>
          <p:cNvPr id="7" name="jove-83-50780">
            <a:hlinkClick r:id="" action="ppaction://media"/>
            <a:extLst>
              <a:ext uri="{FF2B5EF4-FFF2-40B4-BE49-F238E27FC236}">
                <a16:creationId xmlns:a16="http://schemas.microsoft.com/office/drawing/2014/main" id="{0D76B130-B1E8-4857-819D-4FFB8A31BE9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9062" y="1218982"/>
            <a:ext cx="11347237" cy="4993554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2150" y="6356350"/>
            <a:ext cx="2743200" cy="365125"/>
          </a:xfrm>
        </p:spPr>
        <p:txBody>
          <a:bodyPr/>
          <a:lstStyle/>
          <a:p>
            <a:fld id="{82F3B5DC-F211-4E27-AB1C-921E47333A79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Eye Tracking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1236" y="6356350"/>
            <a:ext cx="2743200" cy="365125"/>
          </a:xfrm>
        </p:spPr>
        <p:txBody>
          <a:bodyPr/>
          <a:lstStyle/>
          <a:p>
            <a:fld id="{21BAB6EE-EAEA-4561-8880-8DF9D3AB286A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83683" y="0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-6096" y="-11723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9"/>
          <p:cNvSpPr txBox="1"/>
          <p:nvPr/>
        </p:nvSpPr>
        <p:spPr>
          <a:xfrm>
            <a:off x="152399" y="5718683"/>
            <a:ext cx="12036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</a:t>
            </a:r>
            <a:r>
              <a:rPr lang="en-US" sz="4400" b="1" u="sng" dirty="0">
                <a:solidFill>
                  <a:schemeClr val="tx2">
                    <a:lumMod val="75000"/>
                  </a:schemeClr>
                </a:solidFill>
              </a:rPr>
              <a:t>               </a:t>
            </a:r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                         _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2399" y="462280"/>
            <a:ext cx="1203608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                        _</a:t>
            </a:r>
          </a:p>
        </p:txBody>
      </p:sp>
    </p:spTree>
    <p:extLst>
      <p:ext uri="{BB962C8B-B14F-4D97-AF65-F5344CB8AC3E}">
        <p14:creationId xmlns:p14="http://schemas.microsoft.com/office/powerpoint/2010/main" val="246776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98704" y="92484"/>
            <a:ext cx="8229600" cy="11430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22150" y="1204692"/>
            <a:ext cx="11571146" cy="5151657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000" dirty="0"/>
              <a:t>[1] Salvi, Carola, and Edward M. Bowden. "Looking for creativity: Where do we look when we look for new ideas?." Frontiers in psychology 7 (2016): 161. </a:t>
            </a:r>
          </a:p>
          <a:p>
            <a:pPr marL="0" indent="0" algn="just">
              <a:buNone/>
            </a:pPr>
            <a:r>
              <a:rPr lang="en-US" sz="2000" dirty="0"/>
              <a:t>[2] Hoffman, James E. "Visual attention and eye movements." Attention 31 (1998): 119-153.</a:t>
            </a:r>
          </a:p>
          <a:p>
            <a:pPr marL="0" indent="0" algn="just">
              <a:buNone/>
            </a:pPr>
            <a:r>
              <a:rPr lang="en-US" sz="2000" dirty="0"/>
              <a:t>[3] </a:t>
            </a:r>
            <a:r>
              <a:rPr lang="en-US" sz="2000" dirty="0" err="1"/>
              <a:t>Siegmund</a:t>
            </a:r>
            <a:r>
              <a:rPr lang="en-US" sz="2000" dirty="0"/>
              <a:t>, Janet, Christian </a:t>
            </a:r>
            <a:r>
              <a:rPr lang="en-US" sz="2000" dirty="0" err="1"/>
              <a:t>Kästner</a:t>
            </a:r>
            <a:r>
              <a:rPr lang="en-US" sz="2000" dirty="0"/>
              <a:t>, Sven </a:t>
            </a:r>
            <a:r>
              <a:rPr lang="en-US" sz="2000" dirty="0" err="1"/>
              <a:t>Apel</a:t>
            </a:r>
            <a:r>
              <a:rPr lang="en-US" sz="2000" dirty="0"/>
              <a:t>, Chris </a:t>
            </a:r>
            <a:r>
              <a:rPr lang="en-US" sz="2000" dirty="0" err="1"/>
              <a:t>Parnin</a:t>
            </a:r>
            <a:r>
              <a:rPr lang="en-US" sz="2000" dirty="0"/>
              <a:t>, Anja </a:t>
            </a:r>
            <a:r>
              <a:rPr lang="en-US" sz="2000" dirty="0" err="1"/>
              <a:t>Bethmann</a:t>
            </a:r>
            <a:r>
              <a:rPr lang="en-US" sz="2000" dirty="0"/>
              <a:t>, Thomas </a:t>
            </a:r>
            <a:r>
              <a:rPr lang="en-US" sz="2000" dirty="0" err="1"/>
              <a:t>Leich</a:t>
            </a:r>
            <a:r>
              <a:rPr lang="en-US" sz="2000" dirty="0"/>
              <a:t>, Gunter </a:t>
            </a:r>
            <a:r>
              <a:rPr lang="en-US" sz="2000" dirty="0" err="1"/>
              <a:t>Saake</a:t>
            </a:r>
            <a:r>
              <a:rPr lang="en-US" sz="2000" dirty="0"/>
              <a:t>, and André </a:t>
            </a:r>
            <a:r>
              <a:rPr lang="en-US" sz="2000" dirty="0" err="1"/>
              <a:t>Brechmann</a:t>
            </a:r>
            <a:r>
              <a:rPr lang="en-US" sz="2000" dirty="0"/>
              <a:t>. "Understanding </a:t>
            </a:r>
            <a:r>
              <a:rPr lang="en-US" sz="2000" dirty="0" err="1"/>
              <a:t>understanding</a:t>
            </a:r>
            <a:r>
              <a:rPr lang="en-US" sz="2000" dirty="0"/>
              <a:t> source code with functional magnetic resonance imaging." In Proceedings of the 36th International Conference on Software Engineering, pp. 378-389. 2014.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2150" y="6356350"/>
            <a:ext cx="2743200" cy="365125"/>
          </a:xfrm>
        </p:spPr>
        <p:txBody>
          <a:bodyPr/>
          <a:lstStyle/>
          <a:p>
            <a:fld id="{82F3B5DC-F211-4E27-AB1C-921E47333A79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Eye Tracking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1236" y="6356350"/>
            <a:ext cx="2743200" cy="365125"/>
          </a:xfrm>
        </p:spPr>
        <p:txBody>
          <a:bodyPr/>
          <a:lstStyle/>
          <a:p>
            <a:fld id="{21BAB6EE-EAEA-4561-8880-8DF9D3AB286A}" type="slidenum">
              <a:rPr lang="en-US" smtClean="0"/>
              <a:t>8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83683" y="0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-6096" y="-11723"/>
            <a:ext cx="3048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9"/>
          <p:cNvSpPr txBox="1"/>
          <p:nvPr/>
        </p:nvSpPr>
        <p:spPr>
          <a:xfrm>
            <a:off x="152399" y="5718683"/>
            <a:ext cx="12036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</a:t>
            </a:r>
            <a:r>
              <a:rPr lang="en-US" sz="4400" b="1" u="sng" dirty="0">
                <a:solidFill>
                  <a:schemeClr val="tx2">
                    <a:lumMod val="75000"/>
                  </a:schemeClr>
                </a:solidFill>
              </a:rPr>
              <a:t>               </a:t>
            </a:r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                         _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2399" y="462280"/>
            <a:ext cx="1203608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                        _</a:t>
            </a:r>
          </a:p>
        </p:txBody>
      </p:sp>
    </p:spTree>
    <p:extLst>
      <p:ext uri="{BB962C8B-B14F-4D97-AF65-F5344CB8AC3E}">
        <p14:creationId xmlns:p14="http://schemas.microsoft.com/office/powerpoint/2010/main" val="525451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657</Words>
  <Application>Microsoft Office PowerPoint</Application>
  <PresentationFormat>Widescreen</PresentationFormat>
  <Paragraphs>78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Wingdings</vt:lpstr>
      <vt:lpstr>Office Theme</vt:lpstr>
      <vt:lpstr>Eye tracking and ITS  effects on brain while comprehending Programming</vt:lpstr>
      <vt:lpstr>Outline</vt:lpstr>
      <vt:lpstr>Introduction</vt:lpstr>
      <vt:lpstr>Introduction</vt:lpstr>
      <vt:lpstr>fMRI Previous work</vt:lpstr>
      <vt:lpstr>Conclusion </vt:lpstr>
      <vt:lpstr>Text Comprehension Test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 Wasay Sardar</dc:creator>
  <cp:lastModifiedBy>압둘(***1***103)</cp:lastModifiedBy>
  <cp:revision>53</cp:revision>
  <dcterms:created xsi:type="dcterms:W3CDTF">2020-01-28T05:34:09Z</dcterms:created>
  <dcterms:modified xsi:type="dcterms:W3CDTF">2023-01-16T11:26:57Z</dcterms:modified>
</cp:coreProperties>
</file>

<file path=docProps/thumbnail.jpeg>
</file>